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Gj1/84wuowUuM/ncUAO+vTjF2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AC7BD2-E01B-4261-9513-881E733A614B}">
  <a:tblStyle styleId="{C9AC7BD2-E01B-4261-9513-881E733A614B}" styleName="Table_0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FA31823-DF13-49D4-AEEA-BCE54C80C9D0}" styleName="Table_1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33BC78D-852B-4964-8768-E1204FB26FC2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0"/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dk2"/>
          </a:solidFill>
          <a:ln w="12700" cap="flat" cmpd="sng">
            <a:solidFill>
              <a:srgbClr val="004BB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0"/>
          <p:cNvSpPr/>
          <p:nvPr/>
        </p:nvSpPr>
        <p:spPr>
          <a:xfrm>
            <a:off x="1" y="4571999"/>
            <a:ext cx="1118508" cy="1118508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1" y="5739492"/>
            <a:ext cx="1118508" cy="1118508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" name="Google Shape;22;p10"/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23" name="Google Shape;23;p10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0"/>
            <p:cNvSpPr/>
            <p:nvPr/>
          </p:nvSpPr>
          <p:spPr>
            <a:xfrm rot="5400000" flipH="1">
              <a:off x="9499940" y="370908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10"/>
          <p:cNvSpPr/>
          <p:nvPr/>
        </p:nvSpPr>
        <p:spPr>
          <a:xfrm>
            <a:off x="0" y="-1"/>
            <a:ext cx="1167493" cy="1167493"/>
          </a:xfrm>
          <a:custGeom>
            <a:avLst/>
            <a:gdLst/>
            <a:ahLst/>
            <a:cxnLst/>
            <a:rect l="l" t="t" r="r" b="b"/>
            <a:pathLst>
              <a:path w="862693" h="862693" extrusionOk="0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/>
          <p:nvPr/>
        </p:nvSpPr>
        <p:spPr>
          <a:xfrm>
            <a:off x="11024507" y="4580708"/>
            <a:ext cx="1167493" cy="2277292"/>
          </a:xfrm>
          <a:custGeom>
            <a:avLst/>
            <a:gdLst/>
            <a:ahLst/>
            <a:cxnLst/>
            <a:rect l="l" t="t" r="r" b="b"/>
            <a:pathLst>
              <a:path w="1167493" h="2272167" extrusionOk="0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">
  <p:cSld name="Team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9"/>
          <p:cNvSpPr>
            <a:spLocks noGrp="1"/>
          </p:cNvSpPr>
          <p:nvPr>
            <p:ph type="pic" idx="2"/>
          </p:nvPr>
        </p:nvSpPr>
        <p:spPr>
          <a:xfrm>
            <a:off x="750429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2123351" y="2426400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3"/>
          </p:nvPr>
        </p:nvSpPr>
        <p:spPr>
          <a:xfrm>
            <a:off x="2123350" y="2811646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>
            <a:spLocks noGrp="1"/>
          </p:cNvSpPr>
          <p:nvPr>
            <p:ph type="pic" idx="4"/>
          </p:nvPr>
        </p:nvSpPr>
        <p:spPr>
          <a:xfrm>
            <a:off x="5495813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19"/>
          <p:cNvSpPr txBox="1">
            <a:spLocks noGrp="1"/>
          </p:cNvSpPr>
          <p:nvPr>
            <p:ph type="body" idx="5"/>
          </p:nvPr>
        </p:nvSpPr>
        <p:spPr>
          <a:xfrm>
            <a:off x="6870817" y="242256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6"/>
          </p:nvPr>
        </p:nvSpPr>
        <p:spPr>
          <a:xfrm>
            <a:off x="6870816" y="280781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>
            <a:spLocks noGrp="1"/>
          </p:cNvSpPr>
          <p:nvPr>
            <p:ph type="pic" idx="7"/>
          </p:nvPr>
        </p:nvSpPr>
        <p:spPr>
          <a:xfrm>
            <a:off x="750429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9"/>
          <p:cNvSpPr txBox="1">
            <a:spLocks noGrp="1"/>
          </p:cNvSpPr>
          <p:nvPr>
            <p:ph type="body" idx="8"/>
          </p:nvPr>
        </p:nvSpPr>
        <p:spPr>
          <a:xfrm>
            <a:off x="2123351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9"/>
          </p:nvPr>
        </p:nvSpPr>
        <p:spPr>
          <a:xfrm>
            <a:off x="2123350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>
            <a:spLocks noGrp="1"/>
          </p:cNvSpPr>
          <p:nvPr>
            <p:ph type="pic" idx="13"/>
          </p:nvPr>
        </p:nvSpPr>
        <p:spPr>
          <a:xfrm>
            <a:off x="5495813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9"/>
          <p:cNvSpPr txBox="1">
            <a:spLocks noGrp="1"/>
          </p:cNvSpPr>
          <p:nvPr>
            <p:ph type="body" idx="14"/>
          </p:nvPr>
        </p:nvSpPr>
        <p:spPr>
          <a:xfrm>
            <a:off x="6870817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5"/>
          </p:nvPr>
        </p:nvSpPr>
        <p:spPr>
          <a:xfrm>
            <a:off x="6870816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ft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ldNum" idx="12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19"/>
          <p:cNvSpPr/>
          <p:nvPr/>
        </p:nvSpPr>
        <p:spPr>
          <a:xfrm rot="5400000" flipH="1">
            <a:off x="9499940" y="355410"/>
            <a:ext cx="1881641" cy="1167493"/>
          </a:xfrm>
          <a:custGeom>
            <a:avLst/>
            <a:gdLst/>
            <a:ahLst/>
            <a:cxnLst/>
            <a:rect l="l" t="t" r="r" b="b"/>
            <a:pathLst>
              <a:path w="1881641" h="1167493" extrusionOk="0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9"/>
          <p:cNvSpPr/>
          <p:nvPr/>
        </p:nvSpPr>
        <p:spPr>
          <a:xfrm flipH="1">
            <a:off x="10866436" y="1879977"/>
            <a:ext cx="1325563" cy="1325563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11024507" y="-1664"/>
            <a:ext cx="1167494" cy="1881641"/>
          </a:xfrm>
          <a:custGeom>
            <a:avLst/>
            <a:gdLst/>
            <a:ahLst/>
            <a:cxnLst/>
            <a:rect l="l" t="t" r="r" b="b"/>
            <a:pathLst>
              <a:path w="1167494" h="1881641" extrusionOk="0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9"/>
          <p:cNvSpPr/>
          <p:nvPr/>
        </p:nvSpPr>
        <p:spPr>
          <a:xfrm rot="-5400000" flipH="1">
            <a:off x="10667432" y="5333432"/>
            <a:ext cx="1881641" cy="1167493"/>
          </a:xfrm>
          <a:custGeom>
            <a:avLst/>
            <a:gdLst/>
            <a:ahLst/>
            <a:cxnLst/>
            <a:rect l="l" t="t" r="r" b="b"/>
            <a:pathLst>
              <a:path w="1881641" h="1167493" extrusionOk="0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9"/>
          <p:cNvSpPr/>
          <p:nvPr/>
        </p:nvSpPr>
        <p:spPr>
          <a:xfrm rot="10800000" flipH="1">
            <a:off x="9857012" y="3651505"/>
            <a:ext cx="1325563" cy="1325563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/>
          <p:nvPr/>
        </p:nvSpPr>
        <p:spPr>
          <a:xfrm rot="10800000">
            <a:off x="9857013" y="4976359"/>
            <a:ext cx="1167494" cy="1881641"/>
          </a:xfrm>
          <a:custGeom>
            <a:avLst/>
            <a:gdLst/>
            <a:ahLst/>
            <a:cxnLst/>
            <a:rect l="l" t="t" r="r" b="b"/>
            <a:pathLst>
              <a:path w="1167494" h="1881641" extrusionOk="0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ole team">
  <p:cSld name="Whole team">
    <p:bg>
      <p:bgPr>
        <a:solidFill>
          <a:schemeClr val="accent2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>
            <a:spLocks noGrp="1"/>
          </p:cNvSpPr>
          <p:nvPr>
            <p:ph type="pic" idx="2"/>
          </p:nvPr>
        </p:nvSpPr>
        <p:spPr>
          <a:xfrm>
            <a:off x="750429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750430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3"/>
          </p:nvPr>
        </p:nvSpPr>
        <p:spPr>
          <a:xfrm>
            <a:off x="750429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>
            <a:spLocks noGrp="1"/>
          </p:cNvSpPr>
          <p:nvPr>
            <p:ph type="pic" idx="4"/>
          </p:nvPr>
        </p:nvSpPr>
        <p:spPr>
          <a:xfrm>
            <a:off x="354939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20"/>
          <p:cNvSpPr txBox="1">
            <a:spLocks noGrp="1"/>
          </p:cNvSpPr>
          <p:nvPr>
            <p:ph type="body" idx="5"/>
          </p:nvPr>
        </p:nvSpPr>
        <p:spPr>
          <a:xfrm>
            <a:off x="354939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6"/>
          </p:nvPr>
        </p:nvSpPr>
        <p:spPr>
          <a:xfrm>
            <a:off x="354939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20"/>
          <p:cNvSpPr>
            <a:spLocks noGrp="1"/>
          </p:cNvSpPr>
          <p:nvPr>
            <p:ph type="pic" idx="7"/>
          </p:nvPr>
        </p:nvSpPr>
        <p:spPr>
          <a:xfrm>
            <a:off x="634836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0"/>
          <p:cNvSpPr txBox="1">
            <a:spLocks noGrp="1"/>
          </p:cNvSpPr>
          <p:nvPr>
            <p:ph type="body" idx="8"/>
          </p:nvPr>
        </p:nvSpPr>
        <p:spPr>
          <a:xfrm>
            <a:off x="634836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9"/>
          </p:nvPr>
        </p:nvSpPr>
        <p:spPr>
          <a:xfrm>
            <a:off x="634836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>
            <a:spLocks noGrp="1"/>
          </p:cNvSpPr>
          <p:nvPr>
            <p:ph type="pic" idx="13"/>
          </p:nvPr>
        </p:nvSpPr>
        <p:spPr>
          <a:xfrm>
            <a:off x="9147335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20"/>
          <p:cNvSpPr txBox="1">
            <a:spLocks noGrp="1"/>
          </p:cNvSpPr>
          <p:nvPr>
            <p:ph type="body" idx="14"/>
          </p:nvPr>
        </p:nvSpPr>
        <p:spPr>
          <a:xfrm>
            <a:off x="9147336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5"/>
          </p:nvPr>
        </p:nvSpPr>
        <p:spPr>
          <a:xfrm>
            <a:off x="9147335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>
            <a:spLocks noGrp="1"/>
          </p:cNvSpPr>
          <p:nvPr>
            <p:ph type="pic" idx="16"/>
          </p:nvPr>
        </p:nvSpPr>
        <p:spPr>
          <a:xfrm>
            <a:off x="750429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20"/>
          <p:cNvSpPr txBox="1">
            <a:spLocks noGrp="1"/>
          </p:cNvSpPr>
          <p:nvPr>
            <p:ph type="body" idx="17"/>
          </p:nvPr>
        </p:nvSpPr>
        <p:spPr>
          <a:xfrm>
            <a:off x="750430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body" idx="18"/>
          </p:nvPr>
        </p:nvSpPr>
        <p:spPr>
          <a:xfrm>
            <a:off x="750429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>
            <a:spLocks noGrp="1"/>
          </p:cNvSpPr>
          <p:nvPr>
            <p:ph type="pic" idx="19"/>
          </p:nvPr>
        </p:nvSpPr>
        <p:spPr>
          <a:xfrm>
            <a:off x="354939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52" name="Google Shape;152;p20"/>
          <p:cNvSpPr txBox="1">
            <a:spLocks noGrp="1"/>
          </p:cNvSpPr>
          <p:nvPr>
            <p:ph type="body" idx="20"/>
          </p:nvPr>
        </p:nvSpPr>
        <p:spPr>
          <a:xfrm>
            <a:off x="354939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21"/>
          </p:nvPr>
        </p:nvSpPr>
        <p:spPr>
          <a:xfrm>
            <a:off x="354939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20"/>
          <p:cNvSpPr>
            <a:spLocks noGrp="1"/>
          </p:cNvSpPr>
          <p:nvPr>
            <p:ph type="pic" idx="22"/>
          </p:nvPr>
        </p:nvSpPr>
        <p:spPr>
          <a:xfrm>
            <a:off x="634836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20"/>
          <p:cNvSpPr txBox="1">
            <a:spLocks noGrp="1"/>
          </p:cNvSpPr>
          <p:nvPr>
            <p:ph type="body" idx="23"/>
          </p:nvPr>
        </p:nvSpPr>
        <p:spPr>
          <a:xfrm>
            <a:off x="634836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24"/>
          </p:nvPr>
        </p:nvSpPr>
        <p:spPr>
          <a:xfrm>
            <a:off x="634836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20"/>
          <p:cNvSpPr>
            <a:spLocks noGrp="1"/>
          </p:cNvSpPr>
          <p:nvPr>
            <p:ph type="pic" idx="25"/>
          </p:nvPr>
        </p:nvSpPr>
        <p:spPr>
          <a:xfrm>
            <a:off x="9147335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Google Shape;158;p20"/>
          <p:cNvSpPr txBox="1">
            <a:spLocks noGrp="1"/>
          </p:cNvSpPr>
          <p:nvPr>
            <p:ph type="body" idx="26"/>
          </p:nvPr>
        </p:nvSpPr>
        <p:spPr>
          <a:xfrm>
            <a:off x="9147336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20"/>
          <p:cNvSpPr txBox="1">
            <a:spLocks noGrp="1"/>
          </p:cNvSpPr>
          <p:nvPr>
            <p:ph type="body" idx="27"/>
          </p:nvPr>
        </p:nvSpPr>
        <p:spPr>
          <a:xfrm>
            <a:off x="9147335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20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meline">
  <p:cSld name="Timeline">
    <p:bg>
      <p:bgPr>
        <a:solidFill>
          <a:schemeClr val="accen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1"/>
          <p:cNvSpPr/>
          <p:nvPr/>
        </p:nvSpPr>
        <p:spPr>
          <a:xfrm rot="5400000" flipH="1">
            <a:off x="1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1"/>
          <p:cNvSpPr txBox="1">
            <a:spLocks noGrp="1"/>
          </p:cNvSpPr>
          <p:nvPr>
            <p:ph type="body" idx="1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8" name="Google Shape;168;p21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1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itle and Content">
  <p:cSld name="2 Title and Conten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2"/>
          <p:cNvSpPr txBox="1">
            <a:spLocks noGrp="1"/>
          </p:cNvSpPr>
          <p:nvPr>
            <p:ph type="body" idx="1"/>
          </p:nvPr>
        </p:nvSpPr>
        <p:spPr>
          <a:xfrm>
            <a:off x="1167493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4" name="Google Shape;174;p22"/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2"/>
          <p:cNvSpPr/>
          <p:nvPr/>
        </p:nvSpPr>
        <p:spPr>
          <a:xfrm flipH="1">
            <a:off x="8580896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2"/>
          <p:cNvSpPr/>
          <p:nvPr/>
        </p:nvSpPr>
        <p:spPr>
          <a:xfrm>
            <a:off x="1" y="0"/>
            <a:ext cx="933856" cy="933856"/>
          </a:xfrm>
          <a:custGeom>
            <a:avLst/>
            <a:gdLst/>
            <a:ahLst/>
            <a:cxnLst/>
            <a:rect l="l" t="t" r="r" b="b"/>
            <a:pathLst>
              <a:path w="862693" h="862693" extrusionOk="0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7" name="Google Shape;177;p22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178" name="Google Shape;178;p22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2"/>
            <p:cNvSpPr/>
            <p:nvPr/>
          </p:nvSpPr>
          <p:spPr>
            <a:xfrm rot="5400000" flipH="1">
              <a:off x="7056329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2"/>
          </p:nvPr>
        </p:nvSpPr>
        <p:spPr>
          <a:xfrm>
            <a:off x="6283235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3"/>
          </p:nvPr>
        </p:nvSpPr>
        <p:spPr>
          <a:xfrm>
            <a:off x="1167493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22"/>
          <p:cNvSpPr txBox="1">
            <a:spLocks noGrp="1"/>
          </p:cNvSpPr>
          <p:nvPr>
            <p:ph type="body" idx="4"/>
          </p:nvPr>
        </p:nvSpPr>
        <p:spPr>
          <a:xfrm>
            <a:off x="6283235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/>
          <p:nvPr/>
        </p:nvSpPr>
        <p:spPr>
          <a:xfrm flipH="1">
            <a:off x="8580896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1"/>
          <p:cNvSpPr/>
          <p:nvPr/>
        </p:nvSpPr>
        <p:spPr>
          <a:xfrm>
            <a:off x="1" y="0"/>
            <a:ext cx="933856" cy="933856"/>
          </a:xfrm>
          <a:custGeom>
            <a:avLst/>
            <a:gdLst/>
            <a:ahLst/>
            <a:cxnLst/>
            <a:rect l="l" t="t" r="r" b="b"/>
            <a:pathLst>
              <a:path w="862693" h="862693" extrusionOk="0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11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34" name="Google Shape;34;p11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1"/>
            <p:cNvSpPr/>
            <p:nvPr/>
          </p:nvSpPr>
          <p:spPr>
            <a:xfrm rot="5400000" flipH="1">
              <a:off x="7056329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11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ph">
  <p:cSld name="Graph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2"/>
          <p:cNvSpPr/>
          <p:nvPr/>
        </p:nvSpPr>
        <p:spPr>
          <a:xfrm rot="5400000" flipH="1">
            <a:off x="1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2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Title and Content">
  <p:cSld name="3 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1"/>
          </p:nvPr>
        </p:nvSpPr>
        <p:spPr>
          <a:xfrm>
            <a:off x="1167491" y="2526318"/>
            <a:ext cx="3218688" cy="28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/>
          <p:nvPr/>
        </p:nvSpPr>
        <p:spPr>
          <a:xfrm rot="5400000">
            <a:off x="8580896" y="0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3"/>
          <p:cNvSpPr/>
          <p:nvPr/>
        </p:nvSpPr>
        <p:spPr>
          <a:xfrm>
            <a:off x="-2364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 rot="5400000" flipH="1">
            <a:off x="11258144" y="5924144"/>
            <a:ext cx="933856" cy="933856"/>
          </a:xfrm>
          <a:custGeom>
            <a:avLst/>
            <a:gdLst/>
            <a:ahLst/>
            <a:cxnLst/>
            <a:rect l="l" t="t" r="r" b="b"/>
            <a:pathLst>
              <a:path w="862693" h="862693" extrusionOk="0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13"/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54" name="Google Shape;54;p13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3"/>
            <p:cNvSpPr/>
            <p:nvPr/>
          </p:nvSpPr>
          <p:spPr>
            <a:xfrm rot="5400000" flipH="1">
              <a:off x="7056329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83787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3"/>
          </p:nvPr>
        </p:nvSpPr>
        <p:spPr>
          <a:xfrm>
            <a:off x="116749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"/>
          </p:nvPr>
        </p:nvSpPr>
        <p:spPr>
          <a:xfrm>
            <a:off x="4683788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5"/>
          </p:nvPr>
        </p:nvSpPr>
        <p:spPr>
          <a:xfrm>
            <a:off x="8200082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6"/>
          </p:nvPr>
        </p:nvSpPr>
        <p:spPr>
          <a:xfrm>
            <a:off x="820008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8" name="Google Shape;68;p14"/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69" name="Google Shape;69;p14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 rot="5400000" flipH="1">
              <a:off x="9499940" y="370908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1" name="Google Shape;71;p14"/>
          <p:cNvSpPr/>
          <p:nvPr/>
        </p:nvSpPr>
        <p:spPr>
          <a:xfrm>
            <a:off x="0" y="-1"/>
            <a:ext cx="1167493" cy="1167493"/>
          </a:xfrm>
          <a:custGeom>
            <a:avLst/>
            <a:gdLst/>
            <a:ahLst/>
            <a:cxnLst/>
            <a:rect l="l" t="t" r="r" b="b"/>
            <a:pathLst>
              <a:path w="862693" h="862693" extrusionOk="0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10228214" y="-1"/>
            <a:ext cx="1963787" cy="3178856"/>
          </a:xfrm>
          <a:custGeom>
            <a:avLst/>
            <a:gdLst/>
            <a:ahLst/>
            <a:cxnLst/>
            <a:rect l="l" t="t" r="r" b="b"/>
            <a:pathLst>
              <a:path w="1963787" h="3178856" extrusionOk="0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chemeClr val="accent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0" y="2286002"/>
            <a:ext cx="12208822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5"/>
          <p:cNvSpPr/>
          <p:nvPr/>
        </p:nvSpPr>
        <p:spPr>
          <a:xfrm flipH="1">
            <a:off x="8597718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1" y="0"/>
            <a:ext cx="933856" cy="933856"/>
          </a:xfrm>
          <a:custGeom>
            <a:avLst/>
            <a:gdLst/>
            <a:ahLst/>
            <a:cxnLst/>
            <a:rect l="l" t="t" r="r" b="b"/>
            <a:pathLst>
              <a:path w="862693" h="862693" extrusionOk="0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/>
          <p:nvPr/>
        </p:nvSpPr>
        <p:spPr>
          <a:xfrm rot="-5400000">
            <a:off x="10344100" y="438098"/>
            <a:ext cx="2285999" cy="1409801"/>
          </a:xfrm>
          <a:custGeom>
            <a:avLst/>
            <a:gdLst/>
            <a:ahLst/>
            <a:cxnLst/>
            <a:rect l="l" t="t" r="r" b="b"/>
            <a:pathLst>
              <a:path w="1881641" h="1167493" extrusionOk="0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>
  <p:cSld name="Section titl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>
            <a:off x="0" y="0"/>
            <a:ext cx="8025490" cy="6858000"/>
          </a:xfrm>
          <a:custGeom>
            <a:avLst/>
            <a:gdLst/>
            <a:ahLst/>
            <a:cxnLst/>
            <a:rect l="l" t="t" r="r" b="b"/>
            <a:pathLst>
              <a:path w="8025490" h="6858000" extrusionOk="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87" name="Google Shape;87;p16"/>
          <p:cNvGrpSpPr/>
          <p:nvPr/>
        </p:nvGrpSpPr>
        <p:grpSpPr>
          <a:xfrm rot="-54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88" name="Google Shape;88;p16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6"/>
            <p:cNvSpPr/>
            <p:nvPr/>
          </p:nvSpPr>
          <p:spPr>
            <a:xfrm rot="5400000" flipH="1">
              <a:off x="9499940" y="370908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0" name="Google Shape;90;p16"/>
          <p:cNvSpPr/>
          <p:nvPr/>
        </p:nvSpPr>
        <p:spPr>
          <a:xfrm flipH="1">
            <a:off x="8580896" y="1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/>
          <p:nvPr/>
        </p:nvSpPr>
        <p:spPr>
          <a:xfrm flipH="1">
            <a:off x="8580896" y="3246896"/>
            <a:ext cx="3611104" cy="3611104"/>
          </a:xfrm>
          <a:custGeom>
            <a:avLst/>
            <a:gdLst/>
            <a:ahLst/>
            <a:cxnLst/>
            <a:rect l="l" t="t" r="r" b="b"/>
            <a:pathLst>
              <a:path w="1167493" h="1167493" extrusionOk="0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2">
  <p:cSld name="Chart 2">
    <p:bg>
      <p:bgPr>
        <a:solidFill>
          <a:schemeClr val="accent2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7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94" name="Google Shape;94;p17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7"/>
            <p:cNvSpPr/>
            <p:nvPr/>
          </p:nvSpPr>
          <p:spPr>
            <a:xfrm rot="5400000" flipH="1">
              <a:off x="7056329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1167493" y="2087563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DBF"/>
              </a:buClr>
              <a:buSzPts val="23900"/>
              <a:buNone/>
              <a:defRPr sz="23900" b="1">
                <a:solidFill>
                  <a:srgbClr val="004D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2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3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DBF"/>
              </a:buClr>
              <a:buSzPts val="23900"/>
              <a:buNone/>
              <a:defRPr sz="23900" b="1">
                <a:solidFill>
                  <a:srgbClr val="004D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"/>
          <p:cNvSpPr txBox="1"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dirty="0" err="1"/>
              <a:t>Praktikum</a:t>
            </a:r>
            <a:r>
              <a:rPr lang="en-US" dirty="0"/>
              <a:t> </a:t>
            </a:r>
            <a:br>
              <a:rPr lang="en-US" dirty="0"/>
            </a:br>
            <a:r>
              <a:rPr lang="id-ID" dirty="0"/>
              <a:t>Elektronika</a:t>
            </a:r>
            <a:r>
              <a:rPr lang="en-US" dirty="0"/>
              <a:t> Semester 119</a:t>
            </a:r>
            <a:endParaRPr dirty="0"/>
          </a:p>
        </p:txBody>
      </p:sp>
      <p:sp>
        <p:nvSpPr>
          <p:cNvPr id="191" name="Google Shape;191;p1"/>
          <p:cNvSpPr txBox="1"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</a:pPr>
            <a:r>
              <a:rPr lang="en-US" sz="2800">
                <a:solidFill>
                  <a:schemeClr val="accent4"/>
                </a:solidFill>
              </a:rPr>
              <a:t>Laboratorium Fisika FMIPA Universitas Negeri Jakarta</a:t>
            </a:r>
            <a:endParaRPr sz="2800">
              <a:solidFill>
                <a:schemeClr val="accent4"/>
              </a:solidFill>
            </a:endParaRPr>
          </a:p>
        </p:txBody>
      </p:sp>
      <p:pic>
        <p:nvPicPr>
          <p:cNvPr id="192" name="Google Shape;1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00770" y="715963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"/>
          <p:cNvSpPr txBox="1">
            <a:spLocks noGrp="1"/>
          </p:cNvSpPr>
          <p:nvPr>
            <p:ph type="title"/>
          </p:nvPr>
        </p:nvSpPr>
        <p:spPr>
          <a:xfrm>
            <a:off x="1310892" y="381000"/>
            <a:ext cx="97791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id-ID" dirty="0"/>
              <a:t>Elektronika</a:t>
            </a:r>
            <a:endParaRPr dirty="0"/>
          </a:p>
        </p:txBody>
      </p:sp>
      <p:sp>
        <p:nvSpPr>
          <p:cNvPr id="198" name="Google Shape;198;p2"/>
          <p:cNvSpPr txBox="1">
            <a:spLocks noGrp="1"/>
          </p:cNvSpPr>
          <p:nvPr>
            <p:ph type="body" idx="1"/>
          </p:nvPr>
        </p:nvSpPr>
        <p:spPr>
          <a:xfrm>
            <a:off x="1167493" y="2017467"/>
            <a:ext cx="9779182" cy="3926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id-ID" dirty="0"/>
              <a:t>Pengoperasian Alat Ukur</a:t>
            </a:r>
            <a:r>
              <a:rPr lang="en-US" dirty="0"/>
              <a:t> 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id-ID" dirty="0"/>
              <a:t>Pendiferensial dan Pengintegral RC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dirty="0"/>
              <a:t>T</a:t>
            </a:r>
            <a:r>
              <a:rPr lang="id-ID" dirty="0"/>
              <a:t>apis Lolos Rendah dan Tapis Lolos Tinggi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id-ID" dirty="0"/>
              <a:t>Karakteristik Dioda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dirty="0"/>
              <a:t>P</a:t>
            </a:r>
            <a:r>
              <a:rPr lang="id-ID" dirty="0"/>
              <a:t>enyearah Gelombang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dirty="0"/>
              <a:t>A</a:t>
            </a:r>
            <a:r>
              <a:rPr lang="id-ID" dirty="0"/>
              <a:t>plikasi Transistor</a:t>
            </a:r>
            <a:endParaRPr dirty="0"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-US" dirty="0"/>
              <a:t>K</a:t>
            </a:r>
            <a:r>
              <a:rPr lang="id-ID" dirty="0"/>
              <a:t>arakteristik Transistor Emitter Ditanahkan</a:t>
            </a:r>
            <a:endParaRPr dirty="0"/>
          </a:p>
        </p:txBody>
      </p:sp>
      <p:sp>
        <p:nvSpPr>
          <p:cNvPr id="199" name="Google Shape;199;p2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00" name="Google Shape;200;p2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Laporan Praktikum</a:t>
            </a:r>
            <a:endParaRPr/>
          </a:p>
        </p:txBody>
      </p:sp>
      <p:sp>
        <p:nvSpPr>
          <p:cNvPr id="231" name="Google Shape;231;p4"/>
          <p:cNvSpPr txBox="1">
            <a:spLocks noGrp="1"/>
          </p:cNvSpPr>
          <p:nvPr>
            <p:ph type="body" idx="1"/>
          </p:nvPr>
        </p:nvSpPr>
        <p:spPr>
          <a:xfrm>
            <a:off x="1167493" y="2017467"/>
            <a:ext cx="9779182" cy="406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dirty="0" err="1"/>
              <a:t>Praktikan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dirty="0"/>
              <a:t>Pada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praktikan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dan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id-ID" dirty="0"/>
              <a:t>Tulis Tangan.</a:t>
            </a:r>
            <a:endParaRPr dirty="0"/>
          </a:p>
        </p:txBody>
      </p:sp>
      <p:sp>
        <p:nvSpPr>
          <p:cNvPr id="232" name="Google Shape;232;p4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33" name="Google Shape;233;p4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"/>
          <p:cNvSpPr txBox="1">
            <a:spLocks noGrp="1"/>
          </p:cNvSpPr>
          <p:nvPr>
            <p:ph type="title"/>
          </p:nvPr>
        </p:nvSpPr>
        <p:spPr>
          <a:xfrm>
            <a:off x="650657" y="276717"/>
            <a:ext cx="1050104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Format dan Bobot Laporan Praktikum</a:t>
            </a:r>
            <a:endParaRPr/>
          </a:p>
        </p:txBody>
      </p:sp>
      <p:sp>
        <p:nvSpPr>
          <p:cNvPr id="239" name="Google Shape;239;p5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40" name="Google Shape;240;p5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graphicFrame>
        <p:nvGraphicFramePr>
          <p:cNvPr id="241" name="Google Shape;241;p5"/>
          <p:cNvGraphicFramePr/>
          <p:nvPr/>
        </p:nvGraphicFramePr>
        <p:xfrm>
          <a:off x="799547" y="1872605"/>
          <a:ext cx="10113600" cy="2966800"/>
        </p:xfrm>
        <a:graphic>
          <a:graphicData uri="http://schemas.openxmlformats.org/drawingml/2006/table">
            <a:tbl>
              <a:tblPr firstRow="1" bandRow="1">
                <a:noFill/>
                <a:tableStyleId>{C9AC7BD2-E01B-4261-9513-881E733A614B}</a:tableStyleId>
              </a:tblPr>
              <a:tblGrid>
                <a:gridCol w="252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Laporan Awal</a:t>
                      </a:r>
                      <a:endParaRPr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Laporan Akhir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Cover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Data Pengamatan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Tujuan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Pengolahan Data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35 Poin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Alat dan Bahan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Perhitungan Analisis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40 poin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Teori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40 poin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Pertanyaan Akhir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15 poin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Cara Kerja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10 poin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Kesimpulan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Pertanyaan Awal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40 poin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Referensi</a:t>
                      </a: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5 poin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 Laporan Awal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100 poin</a:t>
                      </a:r>
                      <a:endParaRPr sz="1800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 Laporan Akhir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: 100 poin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Pinalti Poin Laporan Praktikum</a:t>
            </a:r>
            <a:endParaRPr/>
          </a:p>
        </p:txBody>
      </p:sp>
      <p:sp>
        <p:nvSpPr>
          <p:cNvPr id="256" name="Google Shape;256;p6"/>
          <p:cNvSpPr txBox="1">
            <a:spLocks noGrp="1"/>
          </p:cNvSpPr>
          <p:nvPr>
            <p:ph type="body" idx="1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 err="1"/>
              <a:t>Keterlambatan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  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10 </a:t>
            </a:r>
            <a:r>
              <a:rPr lang="en-US" b="1" dirty="0" err="1">
                <a:solidFill>
                  <a:srgbClr val="FF0000"/>
                </a:solidFill>
              </a:rPr>
              <a:t>poin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perhari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dirty="0"/>
          </a:p>
        </p:txBody>
      </p:sp>
      <p:sp>
        <p:nvSpPr>
          <p:cNvPr id="257" name="Google Shape;257;p6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58" name="Google Shape;25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PRESENTATION TITLE</a:t>
            </a:r>
            <a:endParaRPr/>
          </a:p>
        </p:txBody>
      </p:sp>
      <p:sp>
        <p:nvSpPr>
          <p:cNvPr id="259" name="Google Shape;259;p6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7"/>
          <p:cNvSpPr txBox="1"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Cover </a:t>
            </a:r>
            <a:br>
              <a:rPr lang="en-US"/>
            </a:br>
            <a:r>
              <a:rPr lang="en-US"/>
              <a:t>Laporan</a:t>
            </a:r>
            <a:endParaRPr/>
          </a:p>
        </p:txBody>
      </p:sp>
      <p:sp>
        <p:nvSpPr>
          <p:cNvPr id="265" name="Google Shape;265;p7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11/29/2022</a:t>
            </a:r>
            <a:endParaRPr/>
          </a:p>
        </p:txBody>
      </p:sp>
      <p:sp>
        <p:nvSpPr>
          <p:cNvPr id="266" name="Google Shape;266;p7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67" name="Google Shape;267;p7"/>
          <p:cNvSpPr txBox="1"/>
          <p:nvPr/>
        </p:nvSpPr>
        <p:spPr>
          <a:xfrm>
            <a:off x="7142920" y="276884"/>
            <a:ext cx="13564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Tanggal:</a:t>
            </a:r>
            <a:endParaRPr/>
          </a:p>
        </p:txBody>
      </p:sp>
      <p:sp>
        <p:nvSpPr>
          <p:cNvPr id="268" name="Google Shape;268;p7"/>
          <p:cNvSpPr txBox="1"/>
          <p:nvPr/>
        </p:nvSpPr>
        <p:spPr>
          <a:xfrm>
            <a:off x="5141855" y="1001725"/>
            <a:ext cx="3697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Praktikum</a:t>
            </a: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d-ID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Elektronika</a:t>
            </a:r>
            <a:r>
              <a:rPr lang="en-US" sz="1800" dirty="0">
                <a:solidFill>
                  <a:schemeClr val="dk1"/>
                </a:solidFill>
              </a:rPr>
              <a:t> SEM. ..</a:t>
            </a:r>
            <a:endParaRPr dirty="0"/>
          </a:p>
        </p:txBody>
      </p:sp>
      <p:sp>
        <p:nvSpPr>
          <p:cNvPr id="269" name="Google Shape;269;p7"/>
          <p:cNvSpPr txBox="1"/>
          <p:nvPr/>
        </p:nvSpPr>
        <p:spPr>
          <a:xfrm>
            <a:off x="6286499" y="1351025"/>
            <a:ext cx="165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[Logo UNJ]</a:t>
            </a:r>
            <a:endParaRPr/>
          </a:p>
        </p:txBody>
      </p:sp>
      <p:graphicFrame>
        <p:nvGraphicFramePr>
          <p:cNvPr id="270" name="Google Shape;270;p7"/>
          <p:cNvGraphicFramePr/>
          <p:nvPr/>
        </p:nvGraphicFramePr>
        <p:xfrm>
          <a:off x="5058570" y="4420582"/>
          <a:ext cx="4707750" cy="1010940"/>
        </p:xfrm>
        <a:graphic>
          <a:graphicData uri="http://schemas.openxmlformats.org/drawingml/2006/table">
            <a:tbl>
              <a:tblPr firstRow="1" bandRow="1">
                <a:noFill/>
                <a:tableStyleId>{EFA31823-DF13-49D4-AEEA-BCE54C80C9D0}</a:tableStyleId>
              </a:tblPr>
              <a:tblGrid>
                <a:gridCol w="118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Laporan awal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Laporan Akhir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Kinerja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Nilai Akhir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1" name="Google Shape;271;p7"/>
          <p:cNvSpPr txBox="1"/>
          <p:nvPr/>
        </p:nvSpPr>
        <p:spPr>
          <a:xfrm>
            <a:off x="4305298" y="5520886"/>
            <a:ext cx="5186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Fakultas Matematika dan Ilmu Pengetahuan Alam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Universitas Negeri Jakarta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1800">
                <a:solidFill>
                  <a:schemeClr val="dk1"/>
                </a:solidFill>
              </a:rPr>
              <a:t>3</a:t>
            </a:r>
            <a:endParaRPr/>
          </a:p>
        </p:txBody>
      </p:sp>
      <p:sp>
        <p:nvSpPr>
          <p:cNvPr id="272" name="Google Shape;272;p7"/>
          <p:cNvSpPr/>
          <p:nvPr/>
        </p:nvSpPr>
        <p:spPr>
          <a:xfrm>
            <a:off x="4218750" y="218300"/>
            <a:ext cx="5934600" cy="67215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3" name="Google Shape;273;p7"/>
          <p:cNvGraphicFramePr/>
          <p:nvPr>
            <p:extLst>
              <p:ext uri="{D42A27DB-BD31-4B8C-83A1-F6EECF244321}">
                <p14:modId xmlns:p14="http://schemas.microsoft.com/office/powerpoint/2010/main" val="661103785"/>
              </p:ext>
            </p:extLst>
          </p:nvPr>
        </p:nvGraphicFramePr>
        <p:xfrm>
          <a:off x="4438800" y="1954000"/>
          <a:ext cx="5359500" cy="2377260"/>
        </p:xfrm>
        <a:graphic>
          <a:graphicData uri="http://schemas.openxmlformats.org/drawingml/2006/table">
            <a:tbl>
              <a:tblPr>
                <a:noFill/>
                <a:tableStyleId>{033BC78D-852B-4964-8768-E1204FB26FC2}</a:tableStyleId>
              </a:tblPr>
              <a:tblGrid>
                <a:gridCol w="24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NAMA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d-ID" dirty="0"/>
                        <a:t>NIM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MODUL PRAKTIKUM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NAMA ASISTEN LAB.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TANGGAL LAP. AWAL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TANGGAL LAP. AKHIR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"/>
          <p:cNvSpPr txBox="1"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Terima Kasih</a:t>
            </a:r>
            <a:endParaRPr/>
          </a:p>
        </p:txBody>
      </p:sp>
      <p:sp>
        <p:nvSpPr>
          <p:cNvPr id="279" name="Google Shape;279;p8"/>
          <p:cNvSpPr txBox="1"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Tim Laboratorium Fisika FMIPA UNJ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230</Words>
  <Application>Microsoft Office PowerPoint</Application>
  <PresentationFormat>Widescreen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Noto Sans Symbols</vt:lpstr>
      <vt:lpstr>Tenorite</vt:lpstr>
      <vt:lpstr>Office Theme</vt:lpstr>
      <vt:lpstr>Praktikum  Elektronika Semester 119</vt:lpstr>
      <vt:lpstr>Judul Praktikum Elektronika</vt:lpstr>
      <vt:lpstr>Laporan Praktikum</vt:lpstr>
      <vt:lpstr>Format dan Bobot Laporan Praktikum</vt:lpstr>
      <vt:lpstr>Pinalti Poin Laporan Praktikum</vt:lpstr>
      <vt:lpstr>Cover  Laporan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 Elektronika Semester 119</dc:title>
  <dc:creator>Wulandari Fitriani</dc:creator>
  <cp:lastModifiedBy>Purwalaksana</cp:lastModifiedBy>
  <cp:revision>3</cp:revision>
  <dcterms:created xsi:type="dcterms:W3CDTF">2022-11-29T08:49:31Z</dcterms:created>
  <dcterms:modified xsi:type="dcterms:W3CDTF">2023-09-26T07:35:46Z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